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Kanit Medium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Helvetica Neue"/>
      <p:regular r:id="rId29"/>
      <p:bold r:id="rId30"/>
      <p:italic r:id="rId31"/>
      <p:boldItalic r:id="rId32"/>
    </p:embeddedFont>
    <p:embeddedFont>
      <p:font typeface="Kanit"/>
      <p:regular r:id="rId33"/>
      <p:bold r:id="rId34"/>
      <p:italic r:id="rId35"/>
      <p:boldItalic r:id="rId36"/>
    </p:embeddedFont>
    <p:embeddedFont>
      <p:font typeface="Open Sans Light"/>
      <p:regular r:id="rId37"/>
      <p:bold r:id="rId38"/>
      <p:italic r:id="rId39"/>
      <p:boldItalic r:id="rId40"/>
    </p:embeddedFont>
    <p:embeddedFont>
      <p:font typeface="Open Sans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Light-boldItalic.fntdata"/><Relationship Id="rId20" Type="http://schemas.openxmlformats.org/officeDocument/2006/relationships/slide" Target="slides/slide15.xml"/><Relationship Id="rId42" Type="http://schemas.openxmlformats.org/officeDocument/2006/relationships/font" Target="fonts/OpenSans-bold.fntdata"/><Relationship Id="rId41" Type="http://schemas.openxmlformats.org/officeDocument/2006/relationships/font" Target="fonts/OpenSans-regular.fntdata"/><Relationship Id="rId22" Type="http://schemas.openxmlformats.org/officeDocument/2006/relationships/font" Target="fonts/KanitMedium-bold.fntdata"/><Relationship Id="rId44" Type="http://schemas.openxmlformats.org/officeDocument/2006/relationships/font" Target="fonts/OpenSans-boldItalic.fntdata"/><Relationship Id="rId21" Type="http://schemas.openxmlformats.org/officeDocument/2006/relationships/font" Target="fonts/KanitMedium-regular.fntdata"/><Relationship Id="rId43" Type="http://schemas.openxmlformats.org/officeDocument/2006/relationships/font" Target="fonts/OpenSans-italic.fntdata"/><Relationship Id="rId24" Type="http://schemas.openxmlformats.org/officeDocument/2006/relationships/font" Target="fonts/KanitMedium-boldItalic.fntdata"/><Relationship Id="rId23" Type="http://schemas.openxmlformats.org/officeDocument/2006/relationships/font" Target="fonts/KanitMedium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HelveticaNeu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lveticaNeue-italic.fntdata"/><Relationship Id="rId30" Type="http://schemas.openxmlformats.org/officeDocument/2006/relationships/font" Target="fonts/HelveticaNeue-bold.fntdata"/><Relationship Id="rId11" Type="http://schemas.openxmlformats.org/officeDocument/2006/relationships/slide" Target="slides/slide6.xml"/><Relationship Id="rId33" Type="http://schemas.openxmlformats.org/officeDocument/2006/relationships/font" Target="fonts/Kanit-regular.fntdata"/><Relationship Id="rId10" Type="http://schemas.openxmlformats.org/officeDocument/2006/relationships/slide" Target="slides/slide5.xml"/><Relationship Id="rId32" Type="http://schemas.openxmlformats.org/officeDocument/2006/relationships/font" Target="fonts/HelveticaNeue-boldItalic.fntdata"/><Relationship Id="rId13" Type="http://schemas.openxmlformats.org/officeDocument/2006/relationships/slide" Target="slides/slide8.xml"/><Relationship Id="rId35" Type="http://schemas.openxmlformats.org/officeDocument/2006/relationships/font" Target="fonts/Kanit-italic.fntdata"/><Relationship Id="rId12" Type="http://schemas.openxmlformats.org/officeDocument/2006/relationships/slide" Target="slides/slide7.xml"/><Relationship Id="rId34" Type="http://schemas.openxmlformats.org/officeDocument/2006/relationships/font" Target="fonts/Kanit-bold.fntdata"/><Relationship Id="rId15" Type="http://schemas.openxmlformats.org/officeDocument/2006/relationships/slide" Target="slides/slide10.xml"/><Relationship Id="rId37" Type="http://schemas.openxmlformats.org/officeDocument/2006/relationships/font" Target="fonts/OpenSansLight-regular.fntdata"/><Relationship Id="rId14" Type="http://schemas.openxmlformats.org/officeDocument/2006/relationships/slide" Target="slides/slide9.xml"/><Relationship Id="rId36" Type="http://schemas.openxmlformats.org/officeDocument/2006/relationships/font" Target="fonts/Kanit-boldItalic.fntdata"/><Relationship Id="rId17" Type="http://schemas.openxmlformats.org/officeDocument/2006/relationships/slide" Target="slides/slide12.xml"/><Relationship Id="rId39" Type="http://schemas.openxmlformats.org/officeDocument/2006/relationships/font" Target="fonts/OpenSansLight-italic.fntdata"/><Relationship Id="rId16" Type="http://schemas.openxmlformats.org/officeDocument/2006/relationships/slide" Target="slides/slide11.xml"/><Relationship Id="rId38" Type="http://schemas.openxmlformats.org/officeDocument/2006/relationships/font" Target="fonts/OpenSansLigh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d51f2181da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d51f2181da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d51f2181da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d51f2181da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d51f2181da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d51f2181da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d51f2181da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d51f2181da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d51f2181da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d51f2181da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d51f2181da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d51f2181da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f20ec64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1f20ec64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f20ec64be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1f20ec64be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d51f2181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d51f2181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d51f2181d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d51f2181d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d51f2181d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d51f2181d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d51f2181d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d51f2181d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d51f2181d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d51f2181d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d51f2181d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d51f2181d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600" y="400050"/>
            <a:ext cx="8001000" cy="159305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1905000" y="2171700"/>
            <a:ext cx="5334000" cy="8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685800" y="800100"/>
            <a:ext cx="7772400" cy="108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4000"/>
              <a:buNone/>
              <a:defRPr sz="4000">
                <a:solidFill>
                  <a:srgbClr val="005EF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" name="Google Shape;22;p2"/>
          <p:cNvSpPr txBox="1"/>
          <p:nvPr>
            <p:ph idx="2" type="subTitle"/>
          </p:nvPr>
        </p:nvSpPr>
        <p:spPr>
          <a:xfrm>
            <a:off x="1524000" y="3543300"/>
            <a:ext cx="6019800" cy="5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3" type="subTitle"/>
          </p:nvPr>
        </p:nvSpPr>
        <p:spPr>
          <a:xfrm>
            <a:off x="2133600" y="3028950"/>
            <a:ext cx="4876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60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type="title"/>
          </p:nvPr>
        </p:nvSpPr>
        <p:spPr>
          <a:xfrm>
            <a:off x="457200" y="171450"/>
            <a:ext cx="8229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 i="0" sz="4000" u="none" cap="none" strike="noStrike">
                <a:solidFill>
                  <a:srgbClr val="005EF6"/>
                </a:solidFill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1"/>
          <p:cNvSpPr txBox="1"/>
          <p:nvPr>
            <p:ph idx="1" type="body"/>
          </p:nvPr>
        </p:nvSpPr>
        <p:spPr>
          <a:xfrm>
            <a:off x="457200" y="1143000"/>
            <a:ext cx="8229600" cy="3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482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4000"/>
              <a:buChar char="•"/>
              <a:defRPr i="0" sz="3200" u="none" cap="none" strike="noStrike">
                <a:solidFill>
                  <a:schemeClr val="dk1"/>
                </a:solidFill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▪"/>
              <a:defRPr i="0" sz="2800" u="none" cap="none" strike="noStrike">
                <a:solidFill>
                  <a:schemeClr val="dk1"/>
                </a:solidFill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o"/>
              <a:defRPr i="0" sz="2400" u="none" cap="none" strike="noStrike">
                <a:solidFill>
                  <a:schemeClr val="dk1"/>
                </a:solidFill>
              </a:defRPr>
            </a:lvl3pPr>
            <a:lvl4pPr indent="-3111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●"/>
              <a:defRPr i="0" sz="2000" u="none" cap="none" strike="noStrike">
                <a:solidFill>
                  <a:schemeClr val="dk1"/>
                </a:solidFill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" name="Google Shape;62;p11"/>
          <p:cNvSpPr txBox="1"/>
          <p:nvPr>
            <p:ph idx="11" type="ftr"/>
          </p:nvPr>
        </p:nvSpPr>
        <p:spPr>
          <a:xfrm>
            <a:off x="457200" y="4914900"/>
            <a:ext cx="8229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6" name="Google Shape;66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3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3" name="Google Shape;73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77" name="Google Shape;77;p15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78" name="Google Shape;78;p15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" name="Google Shape;79;p15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5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83" name="Google Shape;83;p16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" name="Google Shape;84;p16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6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87" name="Google Shape;87;p17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88" name="Google Shape;88;p17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" name="Google Shape;89;p17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7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2" name="Google Shape;92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-Azure">
  <p:cSld name="Title &amp; Bullets-Azur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452438" y="404813"/>
            <a:ext cx="82392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Kanit Medium"/>
              <a:buNone/>
              <a:defRPr sz="2600">
                <a:solidFill>
                  <a:srgbClr val="000000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452438" y="889861"/>
            <a:ext cx="8239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700"/>
              <a:buFont typeface="Kanit"/>
              <a:buNone/>
              <a:defRPr sz="1700">
                <a:solidFill>
                  <a:srgbClr val="929292"/>
                </a:solidFill>
                <a:latin typeface="Kanit"/>
                <a:ea typeface="Kanit"/>
                <a:cs typeface="Kanit"/>
                <a:sym typeface="Kanit"/>
              </a:defRPr>
            </a:lvl1pPr>
            <a:lvl2pPr indent="-2794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2" type="body"/>
          </p:nvPr>
        </p:nvSpPr>
        <p:spPr>
          <a:xfrm>
            <a:off x="1253765" y="1591353"/>
            <a:ext cx="6636600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476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1pPr>
            <a:lvl2pPr indent="-2476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2pPr>
            <a:lvl3pPr indent="-24765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3pPr>
            <a:lvl4pPr indent="-24765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4pPr>
            <a:lvl5pPr indent="-24765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pic>
        <p:nvPicPr>
          <p:cNvPr descr="Image" id="98" name="Google Shape;98;p19"/>
          <p:cNvPicPr preferRelativeResize="0"/>
          <p:nvPr/>
        </p:nvPicPr>
        <p:blipFill rotWithShape="1">
          <a:blip r:embed="rId2">
            <a:alphaModFix amt="31640"/>
          </a:blip>
          <a:srcRect b="63719" l="43029" r="0" t="0"/>
          <a:stretch/>
        </p:blipFill>
        <p:spPr>
          <a:xfrm>
            <a:off x="-31956" y="3564209"/>
            <a:ext cx="2188254" cy="1609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9" name="Google Shape;99;p19"/>
          <p:cNvPicPr preferRelativeResize="0"/>
          <p:nvPr/>
        </p:nvPicPr>
        <p:blipFill rotWithShape="1">
          <a:blip r:embed="rId3">
            <a:alphaModFix/>
          </a:blip>
          <a:srcRect b="65321" l="43181" r="0" t="3970"/>
          <a:stretch/>
        </p:blipFill>
        <p:spPr>
          <a:xfrm>
            <a:off x="-5287" y="3953961"/>
            <a:ext cx="1984825" cy="12098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0" name="Google Shape;100;p19"/>
          <p:cNvPicPr preferRelativeResize="0"/>
          <p:nvPr/>
        </p:nvPicPr>
        <p:blipFill rotWithShape="1">
          <a:blip r:embed="rId4">
            <a:alphaModFix amt="26710"/>
          </a:blip>
          <a:srcRect b="0" l="8583" r="20770" t="24590"/>
          <a:stretch/>
        </p:blipFill>
        <p:spPr>
          <a:xfrm rot="2106625">
            <a:off x="5075670" y="-731840"/>
            <a:ext cx="4951553" cy="3616671"/>
          </a:xfrm>
          <a:custGeom>
            <a:rect b="b" l="l" r="r" t="t"/>
            <a:pathLst>
              <a:path extrusionOk="0" h="21600" w="21600">
                <a:moveTo>
                  <a:pt x="0" y="13314"/>
                </a:moveTo>
                <a:lnTo>
                  <a:pt x="4255" y="21599"/>
                </a:lnTo>
                <a:lnTo>
                  <a:pt x="14874" y="21600"/>
                </a:lnTo>
                <a:lnTo>
                  <a:pt x="21600" y="15126"/>
                </a:lnTo>
                <a:lnTo>
                  <a:pt x="13832" y="0"/>
                </a:lnTo>
                <a:lnTo>
                  <a:pt x="0" y="1331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1" name="Google Shape;101;p19"/>
          <p:cNvSpPr txBox="1"/>
          <p:nvPr>
            <p:ph idx="12" type="sldNum"/>
          </p:nvPr>
        </p:nvSpPr>
        <p:spPr>
          <a:xfrm>
            <a:off x="4500562" y="4905375"/>
            <a:ext cx="138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7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8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60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21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2286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1" name="Google Shape;111;p21"/>
          <p:cNvSpPr txBox="1"/>
          <p:nvPr>
            <p:ph idx="2" type="body"/>
          </p:nvPr>
        </p:nvSpPr>
        <p:spPr>
          <a:xfrm>
            <a:off x="46482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2" name="Google Shape;112;p21"/>
          <p:cNvSpPr txBox="1"/>
          <p:nvPr>
            <p:ph idx="3" type="subTitle"/>
          </p:nvPr>
        </p:nvSpPr>
        <p:spPr>
          <a:xfrm>
            <a:off x="0" y="0"/>
            <a:ext cx="4572000" cy="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Centered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228600" y="971550"/>
            <a:ext cx="8763000" cy="34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 rtl="0">
              <a:spcBef>
                <a:spcPts val="60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2286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0" name="Google Shape;40;p5"/>
          <p:cNvSpPr txBox="1"/>
          <p:nvPr>
            <p:ph idx="2" type="body"/>
          </p:nvPr>
        </p:nvSpPr>
        <p:spPr>
          <a:xfrm>
            <a:off x="46482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7"/>
          <p:cNvSpPr txBox="1"/>
          <p:nvPr>
            <p:ph idx="2" type="subTitle"/>
          </p:nvPr>
        </p:nvSpPr>
        <p:spPr>
          <a:xfrm>
            <a:off x="0" y="0"/>
            <a:ext cx="4572000" cy="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 Light"/>
              <a:buNone/>
              <a:defRPr sz="3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 Light"/>
              <a:buChar char="●"/>
              <a:defRPr sz="3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○"/>
              <a:defRPr sz="2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■"/>
              <a:defRPr sz="2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●"/>
              <a:defRPr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○"/>
              <a:defRPr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■"/>
              <a:defRPr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●"/>
              <a:defRPr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○"/>
              <a:defRPr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■"/>
              <a:defRPr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>
            <a:off x="0" y="0"/>
            <a:ext cx="4572000" cy="228600"/>
          </a:xfrm>
          <a:prstGeom prst="rect">
            <a:avLst/>
          </a:prstGeom>
          <a:solidFill>
            <a:srgbClr val="005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Natural Language Processing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4572000" y="0"/>
            <a:ext cx="4572000" cy="22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EF6"/>
                </a:solidFill>
              </a:rPr>
              <a:t>Prompt-Based Learning</a:t>
            </a:r>
            <a:endParaRPr sz="1100">
              <a:solidFill>
                <a:srgbClr val="005EF6"/>
              </a:solidFill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0" y="4972050"/>
            <a:ext cx="3048000" cy="1716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3048000" y="4972050"/>
            <a:ext cx="3048000" cy="171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6096000" y="4972050"/>
            <a:ext cx="3048000" cy="17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1"/>
          <p:cNvSpPr txBox="1"/>
          <p:nvPr/>
        </p:nvSpPr>
        <p:spPr>
          <a:xfrm>
            <a:off x="6172200" y="4972050"/>
            <a:ext cx="2590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Google Shape;15;p1"/>
          <p:cNvSpPr txBox="1"/>
          <p:nvPr/>
        </p:nvSpPr>
        <p:spPr>
          <a:xfrm>
            <a:off x="3048000" y="4972050"/>
            <a:ext cx="30480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rPr>
              <a:t>Chaklam Silpasuwanchai</a:t>
            </a:r>
            <a:endParaRPr sz="1100"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16;p1"/>
          <p:cNvSpPr txBox="1"/>
          <p:nvPr/>
        </p:nvSpPr>
        <p:spPr>
          <a:xfrm>
            <a:off x="0" y="4972050"/>
            <a:ext cx="3048000" cy="171600"/>
          </a:xfrm>
          <a:prstGeom prst="rect">
            <a:avLst/>
          </a:prstGeom>
          <a:solidFill>
            <a:srgbClr val="005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Asian Institute of Technology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555975" y="4459800"/>
            <a:ext cx="408975" cy="4089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aclanthology.org/2021.acl-long.353/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aclanthology.org/2021.emnlp-main.243.pdf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11.png"/><Relationship Id="rId6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arxiv.org/pdf/2005.14165.pdf" TargetMode="External"/><Relationship Id="rId4" Type="http://schemas.openxmlformats.org/officeDocument/2006/relationships/hyperlink" Target="https://arxiv.org/pdf/2102.09690.pdf" TargetMode="External"/><Relationship Id="rId5" Type="http://schemas.openxmlformats.org/officeDocument/2006/relationships/hyperlink" Target="https://aclanthology.org/2021.acl-long.353/" TargetMode="External"/><Relationship Id="rId6" Type="http://schemas.openxmlformats.org/officeDocument/2006/relationships/hyperlink" Target="https://aclanthology.org/2021.emnlp-main.243.pdf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arxiv.org/pdf/2005.14165.pdf" TargetMode="External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beta.openai.com/playground" TargetMode="External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hyperlink" Target="https://arxiv.org/pdf/2005.14165.pdf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hyperlink" Target="https://arxiv.org/pdf/2005.14165.pdf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hyperlink" Target="https://arxiv.org/pdf/2005.14165.pdf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hyperlink" Target="https://arxiv.org/pdf/2102.09690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Prompt-Based Learning</a:t>
            </a:r>
            <a:endParaRPr sz="3600"/>
          </a:p>
        </p:txBody>
      </p:sp>
      <p:sp>
        <p:nvSpPr>
          <p:cNvPr id="118" name="Google Shape;118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Natural Language Processing</a:t>
            </a:r>
            <a:endParaRPr sz="20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Many methods have been proposed</a:t>
            </a:r>
            <a:endParaRPr sz="2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Prefix tuning</a:t>
            </a:r>
            <a:endParaRPr sz="2600"/>
          </a:p>
        </p:txBody>
      </p:sp>
      <p:sp>
        <p:nvSpPr>
          <p:cNvPr id="192" name="Google Shape;192;p32"/>
          <p:cNvSpPr txBox="1"/>
          <p:nvPr/>
        </p:nvSpPr>
        <p:spPr>
          <a:xfrm>
            <a:off x="243775" y="1043650"/>
            <a:ext cx="87477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rgbClr val="252827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freezes the model parameters and back- propagates the error during tuning to prefix activations prepended to each layer in the encoder stack, including the input layer.</a:t>
            </a:r>
            <a:endParaRPr sz="1300">
              <a:solidFill>
                <a:srgbClr val="252827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93" name="Google Shape;193;p32"/>
          <p:cNvSpPr txBox="1"/>
          <p:nvPr/>
        </p:nvSpPr>
        <p:spPr>
          <a:xfrm>
            <a:off x="-150" y="43938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3"/>
              </a:rPr>
              <a:t>Prefix-Tuning: Optimizing Continuous Prompts for Generation (ACL 2021)</a:t>
            </a:r>
            <a:endParaRPr sz="1200">
              <a:solidFill>
                <a:srgbClr val="252827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94" name="Google Shape;194;p32"/>
          <p:cNvPicPr preferRelativeResize="0"/>
          <p:nvPr/>
        </p:nvPicPr>
        <p:blipFill rotWithShape="1">
          <a:blip r:embed="rId4">
            <a:alphaModFix/>
          </a:blip>
          <a:srcRect b="0" l="0" r="0" t="59609"/>
          <a:stretch/>
        </p:blipFill>
        <p:spPr>
          <a:xfrm>
            <a:off x="243775" y="2571750"/>
            <a:ext cx="4875851" cy="1443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2275" y="1589925"/>
            <a:ext cx="3572726" cy="245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</a:t>
            </a:r>
            <a:r>
              <a:rPr lang="en" sz="2600"/>
              <a:t>rompt tuning</a:t>
            </a:r>
            <a:endParaRPr sz="2600"/>
          </a:p>
        </p:txBody>
      </p:sp>
      <p:sp>
        <p:nvSpPr>
          <p:cNvPr id="201" name="Google Shape;201;p33"/>
          <p:cNvSpPr txBox="1"/>
          <p:nvPr/>
        </p:nvSpPr>
        <p:spPr>
          <a:xfrm>
            <a:off x="243775" y="1043650"/>
            <a:ext cx="874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52827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Basically the same, but ONLY change the input layer </a:t>
            </a:r>
            <a:endParaRPr sz="1300">
              <a:solidFill>
                <a:srgbClr val="252827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02" name="Google Shape;202;p33"/>
          <p:cNvSpPr txBox="1"/>
          <p:nvPr/>
        </p:nvSpPr>
        <p:spPr>
          <a:xfrm>
            <a:off x="-150" y="44700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3"/>
              </a:rPr>
              <a:t>The Power of Scale for Parameter-Efficient Prompt Tuning (EMNLP 2021)</a:t>
            </a:r>
            <a:endParaRPr sz="1200">
              <a:solidFill>
                <a:srgbClr val="252827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03" name="Google Shape;20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120" y="1542125"/>
            <a:ext cx="2920200" cy="22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4075" y="1540263"/>
            <a:ext cx="2920200" cy="224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0850" y="1547992"/>
            <a:ext cx="2920201" cy="2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3"/>
          <p:cNvSpPr txBox="1"/>
          <p:nvPr/>
        </p:nvSpPr>
        <p:spPr>
          <a:xfrm>
            <a:off x="253167" y="3754942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Prompt tuning becomes more competitive with scale</a:t>
            </a:r>
            <a:endParaRPr sz="12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07" name="Google Shape;207;p33"/>
          <p:cNvSpPr txBox="1"/>
          <p:nvPr/>
        </p:nvSpPr>
        <p:spPr>
          <a:xfrm>
            <a:off x="3517425" y="3723191"/>
            <a:ext cx="248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For large model, even one token is good?  Strange!</a:t>
            </a:r>
            <a:endParaRPr sz="12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08" name="Google Shape;208;p33"/>
          <p:cNvSpPr txBox="1"/>
          <p:nvPr/>
        </p:nvSpPr>
        <p:spPr>
          <a:xfrm>
            <a:off x="6314100" y="3723200"/>
            <a:ext cx="2641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Using sampled vocab or class label embeddings seems more stable</a:t>
            </a:r>
            <a:endParaRPr sz="12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Prompt Ensemble</a:t>
            </a:r>
            <a:endParaRPr sz="2600"/>
          </a:p>
        </p:txBody>
      </p:sp>
      <p:sp>
        <p:nvSpPr>
          <p:cNvPr id="214" name="Google Shape;214;p34"/>
          <p:cNvSpPr txBox="1"/>
          <p:nvPr/>
        </p:nvSpPr>
        <p:spPr>
          <a:xfrm>
            <a:off x="3953325" y="1319625"/>
            <a:ext cx="5038200" cy="23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52827"/>
                </a:solidFill>
                <a:latin typeface="Montserrat"/>
                <a:ea typeface="Montserrat"/>
                <a:cs typeface="Montserrat"/>
                <a:sym typeface="Montserrat"/>
              </a:rPr>
              <a:t>Uses multiple unanswered prompts for an input at inference time to make predictions</a:t>
            </a:r>
            <a:endParaRPr b="1" sz="1300">
              <a:solidFill>
                <a:srgbClr val="25282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52827"/>
                </a:solidFill>
                <a:latin typeface="Montserrat"/>
                <a:ea typeface="Montserrat"/>
                <a:cs typeface="Montserrat"/>
                <a:sym typeface="Montserrat"/>
              </a:rPr>
              <a:t>Typical methods :</a:t>
            </a:r>
            <a:endParaRPr b="1" sz="1300">
              <a:solidFill>
                <a:srgbClr val="25282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252827"/>
              </a:buClr>
              <a:buSzPts val="1300"/>
              <a:buFont typeface="Montserrat"/>
              <a:buAutoNum type="arabicPeriod"/>
            </a:pPr>
            <a:r>
              <a:rPr b="1" lang="en" sz="1300">
                <a:solidFill>
                  <a:srgbClr val="252827"/>
                </a:solidFill>
                <a:latin typeface="Montserrat"/>
                <a:ea typeface="Montserrat"/>
                <a:cs typeface="Montserrat"/>
                <a:sym typeface="Montserrat"/>
              </a:rPr>
              <a:t>Uniform averaging </a:t>
            </a:r>
            <a:endParaRPr b="1" sz="1300">
              <a:solidFill>
                <a:srgbClr val="25282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827"/>
              </a:buClr>
              <a:buSzPts val="1300"/>
              <a:buFont typeface="Montserrat"/>
              <a:buAutoNum type="arabicPeriod"/>
            </a:pPr>
            <a:r>
              <a:rPr b="1" lang="en" sz="1300">
                <a:solidFill>
                  <a:srgbClr val="252827"/>
                </a:solidFill>
                <a:latin typeface="Montserrat"/>
                <a:ea typeface="Montserrat"/>
                <a:cs typeface="Montserrat"/>
                <a:sym typeface="Montserrat"/>
              </a:rPr>
              <a:t>Weighted averaging</a:t>
            </a:r>
            <a:endParaRPr b="1" sz="1300">
              <a:solidFill>
                <a:srgbClr val="25282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827"/>
              </a:buClr>
              <a:buSzPts val="1300"/>
              <a:buFont typeface="Montserrat"/>
              <a:buAutoNum type="arabicPeriod"/>
            </a:pPr>
            <a:r>
              <a:rPr b="1" lang="en" sz="1300">
                <a:solidFill>
                  <a:srgbClr val="252827"/>
                </a:solidFill>
                <a:latin typeface="Montserrat"/>
                <a:ea typeface="Montserrat"/>
                <a:cs typeface="Montserrat"/>
                <a:sym typeface="Montserrat"/>
              </a:rPr>
              <a:t>Majority voting</a:t>
            </a:r>
            <a:endParaRPr b="1" sz="1300">
              <a:solidFill>
                <a:srgbClr val="25282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52827"/>
                </a:solidFill>
                <a:latin typeface="Montserrat"/>
                <a:ea typeface="Montserrat"/>
                <a:cs typeface="Montserrat"/>
                <a:sym typeface="Montserrat"/>
              </a:rPr>
              <a:t>Advantages : Alleviate the cost of prompt engineering</a:t>
            </a:r>
            <a:endParaRPr b="1" sz="1300">
              <a:solidFill>
                <a:srgbClr val="2528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5" name="Google Shape;215;p34"/>
          <p:cNvPicPr preferRelativeResize="0"/>
          <p:nvPr/>
        </p:nvPicPr>
        <p:blipFill rotWithShape="1">
          <a:blip r:embed="rId3">
            <a:alphaModFix/>
          </a:blip>
          <a:srcRect b="53740" l="0" r="49186" t="0"/>
          <a:stretch/>
        </p:blipFill>
        <p:spPr>
          <a:xfrm>
            <a:off x="235700" y="1176275"/>
            <a:ext cx="3535302" cy="195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Prompt Demonstration</a:t>
            </a:r>
            <a:endParaRPr sz="2300"/>
          </a:p>
        </p:txBody>
      </p:sp>
      <p:pic>
        <p:nvPicPr>
          <p:cNvPr id="221" name="Google Shape;221;p35"/>
          <p:cNvPicPr preferRelativeResize="0"/>
          <p:nvPr/>
        </p:nvPicPr>
        <p:blipFill rotWithShape="1">
          <a:blip r:embed="rId3">
            <a:alphaModFix/>
          </a:blip>
          <a:srcRect b="0" l="0" r="50236" t="44985"/>
          <a:stretch/>
        </p:blipFill>
        <p:spPr>
          <a:xfrm>
            <a:off x="1072500" y="1209105"/>
            <a:ext cx="2835749" cy="190056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5"/>
          <p:cNvSpPr txBox="1"/>
          <p:nvPr/>
        </p:nvSpPr>
        <p:spPr>
          <a:xfrm>
            <a:off x="139950" y="4851000"/>
            <a:ext cx="4170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52827"/>
                </a:solidFill>
                <a:latin typeface="Montserrat"/>
                <a:ea typeface="Montserrat"/>
                <a:cs typeface="Montserrat"/>
                <a:sym typeface="Montserrat"/>
              </a:rPr>
              <a:t>Ref: https://arxiv.org/abs/2105.11259, https://arxiv.org/abs/2001.07676</a:t>
            </a:r>
            <a:endParaRPr sz="700">
              <a:solidFill>
                <a:srgbClr val="2528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3" name="Google Shape;223;p35"/>
          <p:cNvPicPr preferRelativeResize="0"/>
          <p:nvPr/>
        </p:nvPicPr>
        <p:blipFill rotWithShape="1">
          <a:blip r:embed="rId3">
            <a:alphaModFix/>
          </a:blip>
          <a:srcRect b="0" l="50236" r="0" t="44985"/>
          <a:stretch/>
        </p:blipFill>
        <p:spPr>
          <a:xfrm>
            <a:off x="5235750" y="1209100"/>
            <a:ext cx="2835749" cy="19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6275" y="3203775"/>
            <a:ext cx="2064301" cy="179347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5"/>
          <p:cNvSpPr txBox="1"/>
          <p:nvPr/>
        </p:nvSpPr>
        <p:spPr>
          <a:xfrm>
            <a:off x="4375800" y="3203775"/>
            <a:ext cx="2220600" cy="13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52827"/>
                </a:solidFill>
                <a:latin typeface="Montserrat"/>
                <a:ea typeface="Montserrat"/>
                <a:cs typeface="Montserrat"/>
                <a:sym typeface="Montserrat"/>
              </a:rPr>
              <a:t>Multiple predictions should be performed for one sampl</a:t>
            </a:r>
            <a:r>
              <a:rPr b="1" lang="en" sz="1300">
                <a:solidFill>
                  <a:srgbClr val="252827"/>
                </a:solidFill>
                <a:latin typeface="Montserrat"/>
                <a:ea typeface="Montserrat"/>
                <a:cs typeface="Montserrat"/>
                <a:sym typeface="Montserrat"/>
              </a:rPr>
              <a:t>e </a:t>
            </a:r>
            <a:endParaRPr/>
          </a:p>
        </p:txBody>
      </p:sp>
      <p:cxnSp>
        <p:nvCxnSpPr>
          <p:cNvPr id="226" name="Google Shape;226;p35"/>
          <p:cNvCxnSpPr>
            <a:endCxn id="222" idx="3"/>
          </p:cNvCxnSpPr>
          <p:nvPr/>
        </p:nvCxnSpPr>
        <p:spPr>
          <a:xfrm>
            <a:off x="4299150" y="1401150"/>
            <a:ext cx="11700" cy="3596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7" name="Google Shape;227;p35"/>
          <p:cNvSpPr txBox="1"/>
          <p:nvPr/>
        </p:nvSpPr>
        <p:spPr>
          <a:xfrm>
            <a:off x="293100" y="3109675"/>
            <a:ext cx="3864600" cy="13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52827"/>
                </a:solidFill>
                <a:latin typeface="Montserrat"/>
                <a:ea typeface="Montserrat"/>
                <a:cs typeface="Montserrat"/>
                <a:sym typeface="Montserrat"/>
              </a:rPr>
              <a:t>Using multiple sub-prompts, each for one subtask</a:t>
            </a:r>
            <a:endParaRPr/>
          </a:p>
        </p:txBody>
      </p:sp>
      <p:pic>
        <p:nvPicPr>
          <p:cNvPr id="228" name="Google Shape;228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000" y="3492500"/>
            <a:ext cx="4182200" cy="135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Prompt searching via gradient descent</a:t>
            </a:r>
            <a:endParaRPr sz="2300"/>
          </a:p>
        </p:txBody>
      </p:sp>
      <p:pic>
        <p:nvPicPr>
          <p:cNvPr id="234" name="Google Shape;234;p36"/>
          <p:cNvPicPr preferRelativeResize="0"/>
          <p:nvPr/>
        </p:nvPicPr>
        <p:blipFill rotWithShape="1">
          <a:blip r:embed="rId3">
            <a:alphaModFix/>
          </a:blip>
          <a:srcRect b="0" l="0" r="50236" t="44985"/>
          <a:stretch/>
        </p:blipFill>
        <p:spPr>
          <a:xfrm>
            <a:off x="1072500" y="1209105"/>
            <a:ext cx="2835749" cy="190056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6"/>
          <p:cNvSpPr txBox="1"/>
          <p:nvPr/>
        </p:nvSpPr>
        <p:spPr>
          <a:xfrm>
            <a:off x="139950" y="4851000"/>
            <a:ext cx="4170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52827"/>
                </a:solidFill>
                <a:latin typeface="Montserrat"/>
                <a:ea typeface="Montserrat"/>
                <a:cs typeface="Montserrat"/>
                <a:sym typeface="Montserrat"/>
              </a:rPr>
              <a:t>Ref: https://arxiv.org/abs/2105.11259, https://arxiv.org/abs/2001.07676</a:t>
            </a:r>
            <a:endParaRPr sz="700">
              <a:solidFill>
                <a:srgbClr val="2528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6" name="Google Shape;236;p36"/>
          <p:cNvPicPr preferRelativeResize="0"/>
          <p:nvPr/>
        </p:nvPicPr>
        <p:blipFill rotWithShape="1">
          <a:blip r:embed="rId3">
            <a:alphaModFix/>
          </a:blip>
          <a:srcRect b="0" l="50236" r="0" t="44985"/>
          <a:stretch/>
        </p:blipFill>
        <p:spPr>
          <a:xfrm>
            <a:off x="5235750" y="1209100"/>
            <a:ext cx="2835749" cy="19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6275" y="3203775"/>
            <a:ext cx="2064301" cy="179347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6"/>
          <p:cNvSpPr txBox="1"/>
          <p:nvPr/>
        </p:nvSpPr>
        <p:spPr>
          <a:xfrm>
            <a:off x="4375800" y="3203775"/>
            <a:ext cx="2220600" cy="13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52827"/>
                </a:solidFill>
                <a:latin typeface="Montserrat"/>
                <a:ea typeface="Montserrat"/>
                <a:cs typeface="Montserrat"/>
                <a:sym typeface="Montserrat"/>
              </a:rPr>
              <a:t>Multiple predictions should be performed for one sampl</a:t>
            </a:r>
            <a:r>
              <a:rPr b="1" lang="en" sz="1300">
                <a:solidFill>
                  <a:srgbClr val="252827"/>
                </a:solidFill>
                <a:latin typeface="Montserrat"/>
                <a:ea typeface="Montserrat"/>
                <a:cs typeface="Montserrat"/>
                <a:sym typeface="Montserrat"/>
              </a:rPr>
              <a:t>e </a:t>
            </a:r>
            <a:endParaRPr/>
          </a:p>
        </p:txBody>
      </p:sp>
      <p:cxnSp>
        <p:nvCxnSpPr>
          <p:cNvPr id="239" name="Google Shape;239;p36"/>
          <p:cNvCxnSpPr>
            <a:endCxn id="235" idx="3"/>
          </p:cNvCxnSpPr>
          <p:nvPr/>
        </p:nvCxnSpPr>
        <p:spPr>
          <a:xfrm>
            <a:off x="4299150" y="1401150"/>
            <a:ext cx="11700" cy="3596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0" name="Google Shape;240;p36"/>
          <p:cNvSpPr txBox="1"/>
          <p:nvPr/>
        </p:nvSpPr>
        <p:spPr>
          <a:xfrm>
            <a:off x="293100" y="3109675"/>
            <a:ext cx="3864600" cy="13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52827"/>
                </a:solidFill>
                <a:latin typeface="Montserrat"/>
                <a:ea typeface="Montserrat"/>
                <a:cs typeface="Montserrat"/>
                <a:sym typeface="Montserrat"/>
              </a:rPr>
              <a:t>Using multiple sub-prompts, each for one subtask</a:t>
            </a:r>
            <a:endParaRPr/>
          </a:p>
        </p:txBody>
      </p:sp>
      <p:pic>
        <p:nvPicPr>
          <p:cNvPr id="241" name="Google Shape;241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000" y="3492500"/>
            <a:ext cx="4182200" cy="135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Suggested Readings</a:t>
            </a:r>
            <a:endParaRPr sz="2600"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AutoNum type="arabicPeriod"/>
            </a:pPr>
            <a:r>
              <a:rPr lang="en" u="sng">
                <a:solidFill>
                  <a:schemeClr val="hlink"/>
                </a:solidFill>
                <a:hlinkClick r:id="rId3"/>
              </a:rPr>
              <a:t>Language Models are Few-Shot Learners (NIPS 2020)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u="sng">
                <a:solidFill>
                  <a:schemeClr val="hlink"/>
                </a:solidFill>
                <a:hlinkClick r:id="rId4"/>
              </a:rPr>
              <a:t>Calibrate Before Use: Improving Few-Shot Performance of Language Models (ICML 2021)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u="sng">
                <a:solidFill>
                  <a:schemeClr val="hlink"/>
                </a:solidFill>
                <a:hlinkClick r:id="rId5"/>
              </a:rPr>
              <a:t>Prefix-Tuning: Optimizing Continuous Prompts for Generation (ACL 2021)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u="sng">
                <a:solidFill>
                  <a:schemeClr val="hlink"/>
                </a:solidFill>
                <a:hlinkClick r:id="rId6"/>
              </a:rPr>
              <a:t>The Power of Scale for Parameter-Efficient Prompt Tuning (EMNLP 2021)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 models</a:t>
            </a:r>
            <a:endParaRPr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228600" y="1276350"/>
            <a:ext cx="8763000" cy="31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60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BERT-base</a:t>
            </a:r>
            <a:r>
              <a:rPr lang="en" sz="1300"/>
              <a:t>: 110M params, 12-layer Transformer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BERT-large</a:t>
            </a:r>
            <a:r>
              <a:rPr lang="en" sz="1300"/>
              <a:t>: 340M params, 24-layer Transformer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GPT-3</a:t>
            </a:r>
            <a:r>
              <a:rPr lang="en" sz="1300"/>
              <a:t>: 175B params, 96-layer Transformer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Chatgpt</a:t>
            </a:r>
            <a:r>
              <a:rPr lang="en" sz="1300"/>
              <a:t>: 175B params, 96-layer Transformer</a:t>
            </a:r>
            <a:endParaRPr sz="1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GPT3 proposes prompt-based learning</a:t>
            </a:r>
            <a:endParaRPr sz="2600"/>
          </a:p>
        </p:txBody>
      </p:sp>
      <p:sp>
        <p:nvSpPr>
          <p:cNvPr id="136" name="Google Shape;136;p25"/>
          <p:cNvSpPr txBox="1"/>
          <p:nvPr/>
        </p:nvSpPr>
        <p:spPr>
          <a:xfrm>
            <a:off x="150" y="454425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Source: </a:t>
            </a:r>
            <a:r>
              <a:rPr lang="en" sz="1200" u="sng">
                <a:solidFill>
                  <a:schemeClr val="hlink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3"/>
              </a:rPr>
              <a:t>Language Models are Few-Shot Learners (NIPS 2020)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37" name="Google Shape;13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5347" y="1218698"/>
            <a:ext cx="3767665" cy="332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 txBox="1"/>
          <p:nvPr/>
        </p:nvSpPr>
        <p:spPr>
          <a:xfrm>
            <a:off x="6663225" y="1353150"/>
            <a:ext cx="252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" name="Google Shape;139;p25"/>
          <p:cNvSpPr txBox="1"/>
          <p:nvPr/>
        </p:nvSpPr>
        <p:spPr>
          <a:xfrm>
            <a:off x="5342550" y="1250625"/>
            <a:ext cx="2927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-"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No fine-tuning, i,e., no gradient updates</a:t>
            </a:r>
            <a:br>
              <a:rPr lang="en">
                <a:latin typeface="Open Sans Light"/>
                <a:ea typeface="Open Sans Light"/>
                <a:cs typeface="Open Sans Light"/>
                <a:sym typeface="Open Sans Light"/>
              </a:rPr>
            </a:b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-"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Just take the pretrained LM and give it the prefix</a:t>
            </a:r>
            <a:br>
              <a:rPr lang="en">
                <a:latin typeface="Open Sans Light"/>
                <a:ea typeface="Open Sans Light"/>
                <a:cs typeface="Open Sans Light"/>
                <a:sym typeface="Open Sans Light"/>
              </a:rPr>
            </a:b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-"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Actually, it is quite strange how it works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Demo</a:t>
            </a:r>
            <a:endParaRPr sz="2600"/>
          </a:p>
        </p:txBody>
      </p:sp>
      <p:sp>
        <p:nvSpPr>
          <p:cNvPr id="145" name="Google Shape;145;p26"/>
          <p:cNvSpPr txBox="1"/>
          <p:nvPr/>
        </p:nvSpPr>
        <p:spPr>
          <a:xfrm>
            <a:off x="6663225" y="1353150"/>
            <a:ext cx="252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2635200" y="1264375"/>
            <a:ext cx="3873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3"/>
              </a:rPr>
              <a:t>https://beta.openai.com/playground</a:t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5400" y="1862575"/>
            <a:ext cx="4813200" cy="2814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Finetuning vs. prompt-based: Trivia QA</a:t>
            </a:r>
            <a:endParaRPr sz="2600"/>
          </a:p>
        </p:txBody>
      </p:sp>
      <p:sp>
        <p:nvSpPr>
          <p:cNvPr id="153" name="Google Shape;153;p27"/>
          <p:cNvSpPr txBox="1"/>
          <p:nvPr/>
        </p:nvSpPr>
        <p:spPr>
          <a:xfrm>
            <a:off x="6663225" y="1353150"/>
            <a:ext cx="252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825" y="1200000"/>
            <a:ext cx="5677342" cy="3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7"/>
          <p:cNvSpPr txBox="1"/>
          <p:nvPr/>
        </p:nvSpPr>
        <p:spPr>
          <a:xfrm>
            <a:off x="150" y="454425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Source: </a:t>
            </a:r>
            <a:r>
              <a:rPr lang="en" sz="1200" u="sng">
                <a:solidFill>
                  <a:schemeClr val="hlink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4"/>
              </a:rPr>
              <a:t>Language Models are Few-Shot Learners (NIPS 2020)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Finetuning vs. prompt-based: MT</a:t>
            </a:r>
            <a:endParaRPr sz="2600"/>
          </a:p>
        </p:txBody>
      </p:sp>
      <p:sp>
        <p:nvSpPr>
          <p:cNvPr id="161" name="Google Shape;161;p28"/>
          <p:cNvSpPr txBox="1"/>
          <p:nvPr/>
        </p:nvSpPr>
        <p:spPr>
          <a:xfrm>
            <a:off x="6663225" y="1353150"/>
            <a:ext cx="252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288" y="1397438"/>
            <a:ext cx="6358426" cy="277026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8"/>
          <p:cNvSpPr txBox="1"/>
          <p:nvPr/>
        </p:nvSpPr>
        <p:spPr>
          <a:xfrm>
            <a:off x="150" y="446805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Source: </a:t>
            </a:r>
            <a:r>
              <a:rPr lang="en" sz="1200" u="sng">
                <a:solidFill>
                  <a:schemeClr val="hlink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4"/>
              </a:rPr>
              <a:t>Language Models are Few-Shot Learners (NIPS 2020)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Finetuning vs. prompt-based: Reading Comprehension</a:t>
            </a:r>
            <a:endParaRPr sz="2600"/>
          </a:p>
        </p:txBody>
      </p:sp>
      <p:sp>
        <p:nvSpPr>
          <p:cNvPr id="169" name="Google Shape;169;p29"/>
          <p:cNvSpPr txBox="1"/>
          <p:nvPr/>
        </p:nvSpPr>
        <p:spPr>
          <a:xfrm>
            <a:off x="6663225" y="1353150"/>
            <a:ext cx="252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450" y="1970373"/>
            <a:ext cx="7092350" cy="14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/>
          <p:cNvSpPr txBox="1"/>
          <p:nvPr/>
        </p:nvSpPr>
        <p:spPr>
          <a:xfrm>
            <a:off x="150" y="439185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Source: </a:t>
            </a:r>
            <a:r>
              <a:rPr lang="en" sz="1200" u="sng">
                <a:solidFill>
                  <a:schemeClr val="hlink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4"/>
              </a:rPr>
              <a:t>Language Models are Few-Shot Learners (NIPS 2020)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So..what’s next</a:t>
            </a:r>
            <a:endParaRPr sz="2600"/>
          </a:p>
        </p:txBody>
      </p:sp>
      <p:sp>
        <p:nvSpPr>
          <p:cNvPr id="177" name="Google Shape;177;p30"/>
          <p:cNvSpPr txBox="1"/>
          <p:nvPr/>
        </p:nvSpPr>
        <p:spPr>
          <a:xfrm>
            <a:off x="6663225" y="1353150"/>
            <a:ext cx="252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" name="Google Shape;178;p30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-"/>
            </a:pPr>
            <a:r>
              <a:rPr lang="en"/>
              <a:t>Seems promising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/>
              <a:t>Designing manual prompts is difficult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/>
              <a:t>we don’t quite understand how internally it works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/>
              <a:t>Prompts are very sensitive</a:t>
            </a:r>
            <a:endParaRPr/>
          </a:p>
        </p:txBody>
      </p:sp>
      <p:pic>
        <p:nvPicPr>
          <p:cNvPr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246722"/>
            <a:ext cx="4572000" cy="210974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0"/>
          <p:cNvSpPr txBox="1"/>
          <p:nvPr/>
        </p:nvSpPr>
        <p:spPr>
          <a:xfrm>
            <a:off x="0" y="4458975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4"/>
              </a:rPr>
              <a:t>Calibrate Before Use: Improving Few-Shot Performance of Language Models (ICML 2021)</a:t>
            </a:r>
            <a:endParaRPr sz="12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81" name="Google Shape;181;p30"/>
          <p:cNvSpPr txBox="1"/>
          <p:nvPr>
            <p:ph idx="1" type="body"/>
          </p:nvPr>
        </p:nvSpPr>
        <p:spPr>
          <a:xfrm>
            <a:off x="5868675" y="1085850"/>
            <a:ext cx="2970600" cy="29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Why so much variance?</a:t>
            </a:r>
            <a:endParaRPr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-"/>
            </a:pPr>
            <a:r>
              <a:rPr lang="en"/>
              <a:t>Label bias in the prompts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/>
              <a:t>Repeat answer near the end of the prompts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/>
              <a:t>Tend to answer based on distribution of tokens used in pretraining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mer / Cambridg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